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</p:sldIdLst>
  <p:sldSz cx="16471900" cy="9131300"/>
  <p:notesSz cx="16471900" cy="9131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27E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39"/>
    <p:restoredTop sz="94670"/>
  </p:normalViewPr>
  <p:slideViewPr>
    <p:cSldViewPr>
      <p:cViewPr>
        <p:scale>
          <a:sx n="50" d="100"/>
          <a:sy n="50" d="100"/>
        </p:scale>
        <p:origin x="1152" y="10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137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329738" y="0"/>
            <a:ext cx="713898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E0C82-D4A4-0E49-ACA5-D948007D22F2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56238" y="1141413"/>
            <a:ext cx="5559425" cy="3081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47825" y="4394200"/>
            <a:ext cx="13176250" cy="35956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74100"/>
            <a:ext cx="7137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329738" y="8674100"/>
            <a:ext cx="7138987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D5891-1E09-CF48-BE11-CAEB7CDF7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9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either text or pink buttons to play chosen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D5891-1E09-CF48-BE11-CAEB7CDF7E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D5891-1E09-CF48-BE11-CAEB7CDF7E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35392" y="2830703"/>
            <a:ext cx="14001115" cy="19175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70785" y="5113528"/>
            <a:ext cx="11530330" cy="228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venir"/>
                <a:cs typeface="Aveni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23595" y="2100199"/>
            <a:ext cx="7165276" cy="6026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483028" y="2100199"/>
            <a:ext cx="7165276" cy="6026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471900" cy="9131300"/>
          </a:xfrm>
          <a:custGeom>
            <a:avLst/>
            <a:gdLst/>
            <a:ahLst/>
            <a:cxnLst/>
            <a:rect l="l" t="t" r="r" b="b"/>
            <a:pathLst>
              <a:path w="16471900" h="9131300">
                <a:moveTo>
                  <a:pt x="16471900" y="0"/>
                </a:moveTo>
                <a:lnTo>
                  <a:pt x="0" y="0"/>
                </a:lnTo>
                <a:lnTo>
                  <a:pt x="0" y="9131300"/>
                </a:lnTo>
                <a:lnTo>
                  <a:pt x="16471900" y="9131300"/>
                </a:lnTo>
                <a:lnTo>
                  <a:pt x="16471900" y="0"/>
                </a:lnTo>
                <a:close/>
              </a:path>
            </a:pathLst>
          </a:custGeom>
          <a:solidFill>
            <a:srgbClr val="6AC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8166" y="2618740"/>
            <a:ext cx="10455567" cy="3317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99748" y="3270469"/>
            <a:ext cx="11472402" cy="3317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venir"/>
                <a:cs typeface="Aveni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600446" y="8492109"/>
            <a:ext cx="5271008" cy="456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3595" y="8492109"/>
            <a:ext cx="3788537" cy="456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59768" y="8492109"/>
            <a:ext cx="3788537" cy="456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hdr.undp.org/en/2019-MPI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kOUCvzqb9o" TargetMode="External"/><Relationship Id="rId5" Type="http://schemas.openxmlformats.org/officeDocument/2006/relationships/hyperlink" Target="https://www.youtube.com/watch?v=MEb_epsuLqA&amp;t=3s" TargetMode="External"/><Relationship Id="rId4" Type="http://schemas.openxmlformats.org/officeDocument/2006/relationships/hyperlink" Target="https://www.youtube.com/watch?v=xbqA6o8_WC0&amp;t=112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healthpovertyaction/?hl=en" TargetMode="External"/><Relationship Id="rId3" Type="http://schemas.openxmlformats.org/officeDocument/2006/relationships/image" Target="../media/image36.jpeg"/><Relationship Id="rId7" Type="http://schemas.openxmlformats.org/officeDocument/2006/relationships/hyperlink" Target="https://en-gb.facebook.com/HealthPovertyAc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tter.com/HealthPoverty?ref_src=twsrc%5Egoogle%7Ctwcamp%5Eserp%7Ctwgr%5Eauthor" TargetMode="External"/><Relationship Id="rId11" Type="http://schemas.openxmlformats.org/officeDocument/2006/relationships/hyperlink" Target="https://www.healthpovertyaction.org/" TargetMode="External"/><Relationship Id="rId5" Type="http://schemas.openxmlformats.org/officeDocument/2006/relationships/hyperlink" Target="mailto:general@healthpovertyaction.org" TargetMode="External"/><Relationship Id="rId10" Type="http://schemas.openxmlformats.org/officeDocument/2006/relationships/hyperlink" Target="https://naomigennery.co.uk/" TargetMode="External"/><Relationship Id="rId4" Type="http://schemas.openxmlformats.org/officeDocument/2006/relationships/hyperlink" Target="http://www.healthpovertyaction.org/" TargetMode="External"/><Relationship Id="rId9" Type="http://schemas.openxmlformats.org/officeDocument/2006/relationships/hyperlink" Target="http://www.naomigennery.co.u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74E36C6D-7D81-A642-9DC3-735C520D8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876628B-A0DA-2A4B-80F7-38338799F16F}"/>
              </a:ext>
            </a:extLst>
          </p:cNvPr>
          <p:cNvSpPr/>
          <p:nvPr/>
        </p:nvSpPr>
        <p:spPr>
          <a:xfrm>
            <a:off x="13874750" y="8869690"/>
            <a:ext cx="27526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2"/>
                </a:solidFill>
                <a:effectLst/>
                <a:latin typeface="Avenir" panose="02000503020000020003" pitchFamily="2" charset="0"/>
              </a:rPr>
              <a:t>Source: </a:t>
            </a:r>
            <a:r>
              <a:rPr lang="en-GB" sz="1100" dirty="0">
                <a:solidFill>
                  <a:schemeClr val="tx2"/>
                </a:solidFill>
                <a:effectLst/>
                <a:latin typeface="Avenir" panose="02000503020000020003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Multidimensional Poverty Index </a:t>
            </a:r>
            <a:endParaRPr lang="en-GB" sz="1100" dirty="0">
              <a:solidFill>
                <a:schemeClr val="tx2"/>
              </a:solidFill>
              <a:effectLst/>
              <a:latin typeface="Avenir" panose="02000503020000020003" pitchFamily="2" charset="0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012F92B-3ED9-D843-8C2F-2D557AE0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64221A60-8B2E-1647-B61F-05455F29D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CA613-6E63-4F4E-87D0-38F5A799A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719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6925" y="1143165"/>
            <a:ext cx="4447679" cy="1182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30375" y="7147128"/>
            <a:ext cx="4539348" cy="1818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950" y="831850"/>
            <a:ext cx="4927595" cy="2175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628775" y="1143165"/>
            <a:ext cx="12670790" cy="7458075"/>
            <a:chOff x="1628775" y="1143165"/>
            <a:chExt cx="12670790" cy="7458075"/>
          </a:xfrm>
        </p:grpSpPr>
        <p:sp>
          <p:nvSpPr>
            <p:cNvPr id="6" name="object 6"/>
            <p:cNvSpPr/>
            <p:nvPr/>
          </p:nvSpPr>
          <p:spPr>
            <a:xfrm>
              <a:off x="12997950" y="3803650"/>
              <a:ext cx="1124703" cy="47975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82368" y="1734239"/>
              <a:ext cx="11889206" cy="63299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8775" y="1143165"/>
              <a:ext cx="3395712" cy="11978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702925" y="7636446"/>
              <a:ext cx="3596627" cy="8397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969674" y="8121650"/>
            <a:ext cx="13944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E4C9C"/>
                </a:solidFill>
                <a:latin typeface="Avenir-Book"/>
                <a:cs typeface="Avenir-Book"/>
              </a:rPr>
              <a:t>Source:</a:t>
            </a:r>
            <a:r>
              <a:rPr sz="1100" spc="-40" dirty="0">
                <a:solidFill>
                  <a:srgbClr val="2E4C9C"/>
                </a:solidFill>
                <a:latin typeface="Avenir-Book"/>
                <a:cs typeface="Avenir-Book"/>
              </a:rPr>
              <a:t> </a:t>
            </a:r>
            <a:r>
              <a:rPr sz="1100" u="sng" spc="-5" dirty="0">
                <a:solidFill>
                  <a:srgbClr val="2E4C9C"/>
                </a:solidFill>
                <a:uFill>
                  <a:solidFill>
                    <a:srgbClr val="2E4C9C"/>
                  </a:solidFill>
                </a:uFill>
                <a:latin typeface="Avenir-Book"/>
                <a:cs typeface="Avenir-Book"/>
              </a:rPr>
              <a:t>Worldmapper</a:t>
            </a:r>
            <a:endParaRPr sz="110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C70AAA-7AD8-0C4A-BE18-EC1E2AD2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flower, drawing&#10;&#10;Description automatically generated">
            <a:extLst>
              <a:ext uri="{FF2B5EF4-FFF2-40B4-BE49-F238E27FC236}">
                <a16:creationId xmlns:a16="http://schemas.microsoft.com/office/drawing/2014/main" id="{5D1CE100-E238-D547-A6C4-117B157C5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952E3-F6DE-524D-AF77-CF859792F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719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A91BCF6-45A3-E041-BC53-CC9DEE2D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3DF32874-52F6-E745-9523-D60C4D85B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117"/>
            <a:ext cx="16459200" cy="9131300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CC6143BD-A24B-C843-82D5-A1963701B10C}"/>
              </a:ext>
            </a:extLst>
          </p:cNvPr>
          <p:cNvSpPr txBox="1"/>
          <p:nvPr/>
        </p:nvSpPr>
        <p:spPr>
          <a:xfrm>
            <a:off x="11132793" y="5883275"/>
            <a:ext cx="46945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20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</a:rPr>
              <a:t>“Let</a:t>
            </a:r>
            <a:r>
              <a:rPr sz="1600" b="1" u="sng" spc="-20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’s 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save Africa!” - Gone </a:t>
            </a:r>
            <a:r>
              <a:rPr sz="1600" b="1" u="sng" spc="-10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wrong 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-SAIH</a:t>
            </a:r>
            <a:r>
              <a:rPr sz="1600" b="1" u="sng" spc="-50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Norway</a:t>
            </a:r>
            <a:endParaRPr sz="1600" dirty="0">
              <a:solidFill>
                <a:srgbClr val="E3027E"/>
              </a:solidFill>
              <a:latin typeface="Avenir"/>
              <a:cs typeface="Avenir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1955566E-F3C0-B94E-B1C8-D128E960793F}"/>
              </a:ext>
            </a:extLst>
          </p:cNvPr>
          <p:cNvSpPr txBox="1"/>
          <p:nvPr/>
        </p:nvSpPr>
        <p:spPr>
          <a:xfrm>
            <a:off x="6692438" y="5883275"/>
            <a:ext cx="30740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</a:rPr>
              <a:t>“3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Cents” - </a:t>
            </a:r>
            <a:r>
              <a:rPr sz="1600" b="1" u="sng" spc="-5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Saturday 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night</a:t>
            </a:r>
            <a:r>
              <a:rPr sz="1600" b="1" u="sng" spc="-85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</a:t>
            </a:r>
            <a:endParaRPr sz="1600" dirty="0">
              <a:solidFill>
                <a:srgbClr val="E3027E"/>
              </a:solidFill>
              <a:latin typeface="Avenir"/>
              <a:cs typeface="Avenir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5A417095-C63A-B74D-8FCA-8E5634CAC1AA}"/>
              </a:ext>
            </a:extLst>
          </p:cNvPr>
          <p:cNvSpPr txBox="1"/>
          <p:nvPr/>
        </p:nvSpPr>
        <p:spPr>
          <a:xfrm>
            <a:off x="1133589" y="5883275"/>
            <a:ext cx="34569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“Africa for Norway” - SAIH</a:t>
            </a:r>
            <a:r>
              <a:rPr sz="1600" b="1" u="sng" spc="-100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u="sng" dirty="0">
                <a:solidFill>
                  <a:srgbClr val="E3027E"/>
                </a:solidFill>
                <a:uFill>
                  <a:solidFill>
                    <a:srgbClr val="E5007D"/>
                  </a:solidFill>
                </a:uFill>
                <a:latin typeface="Avenir"/>
                <a:cs typeface="Aveni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Norway</a:t>
            </a:r>
            <a:endParaRPr sz="1600" dirty="0">
              <a:solidFill>
                <a:srgbClr val="E3027E"/>
              </a:solidFill>
              <a:latin typeface="Avenir"/>
              <a:cs typeface="Avenir"/>
            </a:endParaRPr>
          </a:p>
        </p:txBody>
      </p:sp>
      <p:sp>
        <p:nvSpPr>
          <p:cNvPr id="24" name="object 13">
            <a:hlinkClick r:id="rId5"/>
            <a:extLst>
              <a:ext uri="{FF2B5EF4-FFF2-40B4-BE49-F238E27FC236}">
                <a16:creationId xmlns:a16="http://schemas.microsoft.com/office/drawing/2014/main" id="{594C966F-9200-FE4D-8612-4C12ABE6CD7A}"/>
              </a:ext>
            </a:extLst>
          </p:cNvPr>
          <p:cNvSpPr/>
          <p:nvPr/>
        </p:nvSpPr>
        <p:spPr>
          <a:xfrm>
            <a:off x="7662415" y="3746498"/>
            <a:ext cx="1155700" cy="1334770"/>
          </a:xfrm>
          <a:custGeom>
            <a:avLst/>
            <a:gdLst/>
            <a:ahLst/>
            <a:cxnLst/>
            <a:rect l="l" t="t" r="r" b="b"/>
            <a:pathLst>
              <a:path w="1155700" h="1334770">
                <a:moveTo>
                  <a:pt x="0" y="0"/>
                </a:moveTo>
                <a:lnTo>
                  <a:pt x="0" y="1334490"/>
                </a:lnTo>
                <a:lnTo>
                  <a:pt x="1155700" y="667245"/>
                </a:lnTo>
                <a:lnTo>
                  <a:pt x="0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>
            <a:hlinkClick r:id="rId6"/>
            <a:extLst>
              <a:ext uri="{FF2B5EF4-FFF2-40B4-BE49-F238E27FC236}">
                <a16:creationId xmlns:a16="http://schemas.microsoft.com/office/drawing/2014/main" id="{3D969370-8446-314F-BED0-3F79F0F77159}"/>
              </a:ext>
            </a:extLst>
          </p:cNvPr>
          <p:cNvSpPr/>
          <p:nvPr/>
        </p:nvSpPr>
        <p:spPr>
          <a:xfrm>
            <a:off x="2355850" y="3746498"/>
            <a:ext cx="1155700" cy="1334770"/>
          </a:xfrm>
          <a:custGeom>
            <a:avLst/>
            <a:gdLst/>
            <a:ahLst/>
            <a:cxnLst/>
            <a:rect l="l" t="t" r="r" b="b"/>
            <a:pathLst>
              <a:path w="1155700" h="1334770">
                <a:moveTo>
                  <a:pt x="0" y="0"/>
                </a:moveTo>
                <a:lnTo>
                  <a:pt x="0" y="1334490"/>
                </a:lnTo>
                <a:lnTo>
                  <a:pt x="1155700" y="667245"/>
                </a:lnTo>
                <a:lnTo>
                  <a:pt x="0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3">
            <a:hlinkClick r:id="rId4"/>
            <a:extLst>
              <a:ext uri="{FF2B5EF4-FFF2-40B4-BE49-F238E27FC236}">
                <a16:creationId xmlns:a16="http://schemas.microsoft.com/office/drawing/2014/main" id="{C1EE0826-2112-A449-AA55-84E6B6FD7016}"/>
              </a:ext>
            </a:extLst>
          </p:cNvPr>
          <p:cNvSpPr/>
          <p:nvPr/>
        </p:nvSpPr>
        <p:spPr>
          <a:xfrm>
            <a:off x="12968980" y="3746498"/>
            <a:ext cx="1155700" cy="1334770"/>
          </a:xfrm>
          <a:custGeom>
            <a:avLst/>
            <a:gdLst/>
            <a:ahLst/>
            <a:cxnLst/>
            <a:rect l="l" t="t" r="r" b="b"/>
            <a:pathLst>
              <a:path w="1155700" h="1334770">
                <a:moveTo>
                  <a:pt x="0" y="0"/>
                </a:moveTo>
                <a:lnTo>
                  <a:pt x="0" y="1334490"/>
                </a:lnTo>
                <a:lnTo>
                  <a:pt x="1155700" y="667245"/>
                </a:lnTo>
                <a:lnTo>
                  <a:pt x="0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6750" y="0"/>
            <a:ext cx="12759661" cy="9000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5100" y="8801100"/>
            <a:ext cx="43922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E4C9C"/>
                </a:solidFill>
                <a:latin typeface="Avenir-Book"/>
                <a:cs typeface="Avenir-Book"/>
              </a:rPr>
              <a:t>Source: </a:t>
            </a:r>
            <a:r>
              <a:rPr sz="1100" dirty="0">
                <a:solidFill>
                  <a:srgbClr val="2E4C9C"/>
                </a:solidFill>
                <a:latin typeface="Avenir-Book"/>
                <a:cs typeface="Avenir-Book"/>
              </a:rPr>
              <a:t>Honest Accounts: The true story of </a:t>
            </a:r>
            <a:r>
              <a:rPr sz="1100" spc="-20" dirty="0">
                <a:solidFill>
                  <a:srgbClr val="2E4C9C"/>
                </a:solidFill>
                <a:latin typeface="Avenir-Book"/>
                <a:cs typeface="Avenir-Book"/>
              </a:rPr>
              <a:t>Africa’s </a:t>
            </a:r>
            <a:r>
              <a:rPr sz="1100" dirty="0">
                <a:solidFill>
                  <a:srgbClr val="2E4C9C"/>
                </a:solidFill>
                <a:latin typeface="Avenir-Book"/>
                <a:cs typeface="Avenir-Book"/>
              </a:rPr>
              <a:t>billion dollar</a:t>
            </a:r>
            <a:r>
              <a:rPr sz="1100" spc="-25" dirty="0">
                <a:solidFill>
                  <a:srgbClr val="2E4C9C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2E4C9C"/>
                </a:solidFill>
                <a:latin typeface="Avenir-Book"/>
                <a:cs typeface="Avenir-Book"/>
              </a:rPr>
              <a:t>losses</a:t>
            </a:r>
            <a:endParaRPr sz="110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0F82FFD-B656-8243-81C1-F8A9A801F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AF5E4-7DFF-9E42-8ABB-DE8E9CFAC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719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334F9AA-C023-D647-B5A4-59AC63A08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B4305-0531-7644-99D1-83ADBF94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719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34854" y="0"/>
            <a:ext cx="37465" cy="9131300"/>
          </a:xfrm>
          <a:custGeom>
            <a:avLst/>
            <a:gdLst/>
            <a:ahLst/>
            <a:cxnLst/>
            <a:rect l="l" t="t" r="r" b="b"/>
            <a:pathLst>
              <a:path w="37465" h="9131300">
                <a:moveTo>
                  <a:pt x="0" y="9131300"/>
                </a:moveTo>
                <a:lnTo>
                  <a:pt x="37045" y="9131300"/>
                </a:lnTo>
                <a:lnTo>
                  <a:pt x="37045" y="0"/>
                </a:lnTo>
                <a:lnTo>
                  <a:pt x="0" y="0"/>
                </a:lnTo>
                <a:lnTo>
                  <a:pt x="0" y="9131300"/>
                </a:lnTo>
                <a:close/>
              </a:path>
            </a:pathLst>
          </a:custGeom>
          <a:solidFill>
            <a:srgbClr val="6AC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435069" cy="9131300"/>
          </a:xfrm>
          <a:custGeom>
            <a:avLst/>
            <a:gdLst/>
            <a:ahLst/>
            <a:cxnLst/>
            <a:rect l="l" t="t" r="r" b="b"/>
            <a:pathLst>
              <a:path w="16435069" h="9131300">
                <a:moveTo>
                  <a:pt x="16434854" y="0"/>
                </a:moveTo>
                <a:lnTo>
                  <a:pt x="0" y="0"/>
                </a:lnTo>
                <a:lnTo>
                  <a:pt x="0" y="9131300"/>
                </a:lnTo>
                <a:lnTo>
                  <a:pt x="16434854" y="9131300"/>
                </a:lnTo>
                <a:lnTo>
                  <a:pt x="16434854" y="0"/>
                </a:lnTo>
                <a:close/>
              </a:path>
            </a:pathLst>
          </a:custGeom>
          <a:solidFill>
            <a:srgbClr val="FED9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A0222B9-AFB4-5749-8300-7A24FAC5B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drawing, can&#10;&#10;Description automatically generated">
            <a:extLst>
              <a:ext uri="{FF2B5EF4-FFF2-40B4-BE49-F238E27FC236}">
                <a16:creationId xmlns:a16="http://schemas.microsoft.com/office/drawing/2014/main" id="{9FD334C1-511D-BE44-9276-2C16E4CB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FE0DDDD-DF03-2846-8A75-6A8754D42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A457357-86DF-C648-8A5E-4E569C010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15950" y="7461250"/>
            <a:ext cx="3047999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chemeClr val="bg1"/>
                </a:solidFill>
                <a:latin typeface="WorkSans-Black"/>
                <a:cs typeface="WorkSans-Blac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www.healthpovertyaction.org </a:t>
            </a:r>
            <a:r>
              <a:rPr sz="1300" b="1" spc="-10" dirty="0">
                <a:solidFill>
                  <a:schemeClr val="bg1"/>
                </a:solidFill>
                <a:latin typeface="WorkSans-Black"/>
                <a:cs typeface="WorkSans-Black"/>
              </a:rPr>
              <a:t> </a:t>
            </a:r>
            <a:r>
              <a:rPr sz="1300" b="1" spc="-5" dirty="0">
                <a:solidFill>
                  <a:schemeClr val="bg1"/>
                </a:solidFill>
                <a:latin typeface="WorkSans-Black"/>
                <a:cs typeface="WorkSans-Blac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general@healthpovertyaction.org </a:t>
            </a:r>
            <a:r>
              <a:rPr sz="1300" b="1" spc="-5" dirty="0">
                <a:solidFill>
                  <a:schemeClr val="bg1"/>
                </a:solidFill>
                <a:latin typeface="WorkSans-Black"/>
                <a:cs typeface="WorkSans-Black"/>
              </a:rPr>
              <a:t> </a:t>
            </a:r>
            <a:r>
              <a:rPr sz="1300" b="1" spc="-15" dirty="0">
                <a:solidFill>
                  <a:schemeClr val="bg1"/>
                </a:solidFill>
                <a:latin typeface="WorkSans-Black"/>
                <a:cs typeface="WorkSans-Blac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twitter.com/HealthPoverty  </a:t>
            </a:r>
            <a:r>
              <a:rPr sz="1300" b="1" spc="-10" dirty="0">
                <a:solidFill>
                  <a:schemeClr val="bg1"/>
                </a:solidFill>
                <a:latin typeface="WorkSans-Black"/>
                <a:cs typeface="WorkSans-Black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facebook.com/HealthPovertyAction  </a:t>
            </a:r>
            <a:r>
              <a:rPr sz="1300" b="1" dirty="0">
                <a:solidFill>
                  <a:schemeClr val="bg1"/>
                </a:solidFill>
                <a:latin typeface="WorkSans-Black"/>
                <a:cs typeface="WorkSans-Blac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 </a:t>
            </a:r>
            <a:r>
              <a:rPr sz="1300" b="1" spc="-5" dirty="0">
                <a:solidFill>
                  <a:schemeClr val="bg1"/>
                </a:solidFill>
                <a:latin typeface="WorkSans-Black"/>
                <a:cs typeface="WorkSans-Blac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@healthpovertyaction  </a:t>
            </a:r>
            <a:r>
              <a:rPr sz="1300" b="1" dirty="0">
                <a:solidFill>
                  <a:schemeClr val="bg1"/>
                </a:solidFill>
                <a:latin typeface="WorkSans-Black"/>
                <a:cs typeface="WorkSans-Black"/>
              </a:rPr>
              <a:t>Registered charity number</a:t>
            </a:r>
            <a:r>
              <a:rPr sz="1300" b="1" spc="-85" dirty="0">
                <a:solidFill>
                  <a:schemeClr val="bg1"/>
                </a:solidFill>
                <a:latin typeface="WorkSans-Black"/>
                <a:cs typeface="WorkSans-Black"/>
              </a:rPr>
              <a:t> </a:t>
            </a:r>
            <a:r>
              <a:rPr sz="1300" b="1" spc="-5" dirty="0">
                <a:solidFill>
                  <a:schemeClr val="bg1"/>
                </a:solidFill>
                <a:latin typeface="WorkSans-Black"/>
                <a:cs typeface="WorkSans-Black"/>
              </a:rPr>
              <a:t>290535</a:t>
            </a:r>
            <a:endParaRPr sz="1300" dirty="0">
              <a:solidFill>
                <a:schemeClr val="bg1"/>
              </a:solidFill>
              <a:latin typeface="WorkSans-Black"/>
              <a:cs typeface="WorkSans-Black"/>
            </a:endParaRPr>
          </a:p>
        </p:txBody>
      </p:sp>
      <p:sp>
        <p:nvSpPr>
          <p:cNvPr id="10" name="object 10">
            <a:hlinkClick r:id="rId9"/>
          </p:cNvPr>
          <p:cNvSpPr txBox="1"/>
          <p:nvPr/>
        </p:nvSpPr>
        <p:spPr>
          <a:xfrm>
            <a:off x="311150" y="7393456"/>
            <a:ext cx="123111" cy="13487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chemeClr val="bg1"/>
                </a:solidFill>
                <a:latin typeface="Avenir-Book"/>
                <a:cs typeface="Avenir-Book"/>
              </a:rPr>
              <a:t>Designed by </a:t>
            </a:r>
            <a:r>
              <a:rPr sz="800" dirty="0">
                <a:solidFill>
                  <a:schemeClr val="bg1"/>
                </a:solidFill>
                <a:latin typeface="Avenir-Book"/>
                <a:cs typeface="Avenir-Book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Naomi</a:t>
            </a:r>
            <a:r>
              <a:rPr sz="800" spc="-90" dirty="0">
                <a:solidFill>
                  <a:schemeClr val="bg1"/>
                </a:solidFill>
                <a:latin typeface="Avenir-Book"/>
                <a:cs typeface="Avenir-Book"/>
              </a:rPr>
              <a:t> </a:t>
            </a:r>
            <a:r>
              <a:rPr sz="800" dirty="0">
                <a:solidFill>
                  <a:schemeClr val="bg1"/>
                </a:solidFill>
                <a:latin typeface="Avenir-Book"/>
                <a:cs typeface="Avenir-Book"/>
              </a:rPr>
              <a:t>Gennery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22C48E-11F8-F340-90A5-445D724727CA}"/>
              </a:ext>
            </a:extLst>
          </p:cNvPr>
          <p:cNvSpPr/>
          <p:nvPr/>
        </p:nvSpPr>
        <p:spPr>
          <a:xfrm>
            <a:off x="5324766" y="3575050"/>
            <a:ext cx="58223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</a:t>
            </a:r>
            <a:r>
              <a:rPr lang="en-GB" sz="3400" b="1" u="sng" spc="-17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lang="en-GB" sz="34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.healthp</a:t>
            </a:r>
            <a:r>
              <a:rPr lang="en-GB" sz="3400" b="1" u="sng" spc="-4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</a:t>
            </a:r>
            <a:r>
              <a:rPr lang="en-GB" sz="34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GB" sz="3400" b="1" u="sng" spc="6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GB" sz="34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tyaction.o</a:t>
            </a:r>
            <a:r>
              <a:rPr lang="en-GB" sz="3400" b="1" u="sng" spc="-4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GB" sz="34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Paralucent Condensed"/>
                <a:cs typeface="Paralucent Condense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457EF1-73EE-1E4B-B596-05BD3B212D83}"/>
              </a:ext>
            </a:extLst>
          </p:cNvPr>
          <p:cNvSpPr/>
          <p:nvPr/>
        </p:nvSpPr>
        <p:spPr>
          <a:xfrm>
            <a:off x="5079063" y="4019804"/>
            <a:ext cx="60927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400" b="1" spc="-5" dirty="0">
                <a:solidFill>
                  <a:schemeClr val="bg1"/>
                </a:solidFill>
                <a:latin typeface="Paralucent Condensed"/>
                <a:cs typeface="Paralucent Condense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@HealthPoverty</a:t>
            </a:r>
            <a:endParaRPr lang="en-US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8ED532-F698-534E-A8B2-47ECE065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795" y="4298950"/>
            <a:ext cx="8142930" cy="465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76350" y="633717"/>
            <a:ext cx="14341475" cy="8227695"/>
            <a:chOff x="1276350" y="633717"/>
            <a:chExt cx="14341475" cy="8227695"/>
          </a:xfrm>
        </p:grpSpPr>
        <p:sp>
          <p:nvSpPr>
            <p:cNvPr id="4" name="object 4"/>
            <p:cNvSpPr/>
            <p:nvPr/>
          </p:nvSpPr>
          <p:spPr>
            <a:xfrm>
              <a:off x="4721275" y="658367"/>
              <a:ext cx="7884604" cy="28329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93950" y="1312532"/>
              <a:ext cx="12090400" cy="67993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830050" y="633717"/>
              <a:ext cx="3787178" cy="2221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6350" y="6278232"/>
              <a:ext cx="2959524" cy="25831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65350" y="1015999"/>
              <a:ext cx="6498224" cy="8705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631125" y="8135160"/>
            <a:ext cx="186626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E4C9C"/>
                </a:solidFill>
                <a:latin typeface="Avenir-Book"/>
                <a:cs typeface="Avenir-Book"/>
              </a:rPr>
              <a:t>Source: </a:t>
            </a:r>
            <a:r>
              <a:rPr sz="1100" u="sng" dirty="0">
                <a:solidFill>
                  <a:srgbClr val="2E4C9C"/>
                </a:solidFill>
                <a:uFill>
                  <a:solidFill>
                    <a:srgbClr val="2E4C9C"/>
                  </a:solidFill>
                </a:uFill>
                <a:latin typeface="Avenir-Book"/>
                <a:cs typeface="Avenir-Book"/>
              </a:rPr>
              <a:t>Wikimedia</a:t>
            </a:r>
            <a:r>
              <a:rPr sz="1100" u="sng" spc="-50" dirty="0">
                <a:solidFill>
                  <a:srgbClr val="2E4C9C"/>
                </a:solidFill>
                <a:uFill>
                  <a:solidFill>
                    <a:srgbClr val="2E4C9C"/>
                  </a:solidFill>
                </a:uFill>
                <a:latin typeface="Avenir-Book"/>
                <a:cs typeface="Avenir-Book"/>
              </a:rPr>
              <a:t> </a:t>
            </a:r>
            <a:r>
              <a:rPr sz="1100" u="sng" dirty="0">
                <a:solidFill>
                  <a:srgbClr val="2E4C9C"/>
                </a:solidFill>
                <a:uFill>
                  <a:solidFill>
                    <a:srgbClr val="2E4C9C"/>
                  </a:solidFill>
                </a:uFill>
                <a:latin typeface="Avenir-Book"/>
                <a:cs typeface="Avenir-Book"/>
              </a:rPr>
              <a:t>Commons</a:t>
            </a:r>
            <a:endParaRPr sz="1100" dirty="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6CFCBB2-9F4F-8C43-B55F-4895933F2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0696A-FCC8-F641-9ADF-AF341BAF4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719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D049BAA1-0E09-F14A-A2CD-FA38C45FD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247F50-8869-B044-AB3E-783F446D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66E9368-C0B3-D749-9421-3B5757BE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A8E4349-138A-8548-8ECD-F11FAD06C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459200" cy="9131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330C56C50B8E4D8D3F92005E201516" ma:contentTypeVersion="12" ma:contentTypeDescription="Create a new document." ma:contentTypeScope="" ma:versionID="421f04df074729bbe24382b2e4e38226">
  <xsd:schema xmlns:xsd="http://www.w3.org/2001/XMLSchema" xmlns:xs="http://www.w3.org/2001/XMLSchema" xmlns:p="http://schemas.microsoft.com/office/2006/metadata/properties" xmlns:ns2="6bd8d7eb-6062-4232-92da-d77a8cc1beca" xmlns:ns3="8b706ad2-f4ee-4f00-ae67-b6d3c0ba0585" targetNamespace="http://schemas.microsoft.com/office/2006/metadata/properties" ma:root="true" ma:fieldsID="9bd3298b00f81b294806c785f67ec445" ns2:_="" ns3:_="">
    <xsd:import namespace="6bd8d7eb-6062-4232-92da-d77a8cc1beca"/>
    <xsd:import namespace="8b706ad2-f4ee-4f00-ae67-b6d3c0ba05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8d7eb-6062-4232-92da-d77a8cc1b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06ad2-f4ee-4f00-ae67-b6d3c0ba05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5960D-DE77-4F6D-8BC5-0F05ACCAC81C}"/>
</file>

<file path=customXml/itemProps2.xml><?xml version="1.0" encoding="utf-8"?>
<ds:datastoreItem xmlns:ds="http://schemas.openxmlformats.org/officeDocument/2006/customXml" ds:itemID="{19694501-D323-4AA0-99CD-55E5C622CE6A}"/>
</file>

<file path=customXml/itemProps3.xml><?xml version="1.0" encoding="utf-8"?>
<ds:datastoreItem xmlns:ds="http://schemas.openxmlformats.org/officeDocument/2006/customXml" ds:itemID="{6456C97F-4F66-4848-A46F-33806311FB0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102</Words>
  <Application>Microsoft Macintosh PowerPoint</Application>
  <PresentationFormat>Custom</PresentationFormat>
  <Paragraphs>14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Black</vt:lpstr>
      <vt:lpstr>Avenir</vt:lpstr>
      <vt:lpstr>Avenir-Book</vt:lpstr>
      <vt:lpstr>Calibri</vt:lpstr>
      <vt:lpstr>Paralucent Condensed</vt:lpstr>
      <vt:lpstr>WorkSans-Black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Naomi Gennery</cp:lastModifiedBy>
  <cp:revision>9</cp:revision>
  <dcterms:created xsi:type="dcterms:W3CDTF">2020-08-14T08:37:26Z</dcterms:created>
  <dcterms:modified xsi:type="dcterms:W3CDTF">2020-08-24T22:01:32Z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2020-08-13T00:00:00Z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2020-08-14T00:00:00Z</vt:filetime>
  </property>
  <property fmtid="{D5CDD505-2E9C-101B-9397-08002B2CF9AE}" pid="5" name="ContentTypeId">
    <vt:lpwstr>0x010100E4330C56C50B8E4D8D3F92005E201516</vt:lpwstr>
  </property>
</Properties>
</file>